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0" r:id="rId4"/>
  </p:sldMasterIdLst>
  <p:notesMasterIdLst>
    <p:notesMasterId r:id="rId14"/>
  </p:notesMasterIdLst>
  <p:handoutMasterIdLst>
    <p:handoutMasterId r:id="rId15"/>
  </p:handoutMasterIdLst>
  <p:sldIdLst>
    <p:sldId id="257" r:id="rId5"/>
    <p:sldId id="384" r:id="rId6"/>
    <p:sldId id="396" r:id="rId7"/>
    <p:sldId id="399" r:id="rId8"/>
    <p:sldId id="400" r:id="rId9"/>
    <p:sldId id="401" r:id="rId10"/>
    <p:sldId id="402" r:id="rId11"/>
    <p:sldId id="403" r:id="rId12"/>
    <p:sldId id="4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Heselden" initials="MH" lastIdx="4" clrIdx="0">
    <p:extLst>
      <p:ext uri="{19B8F6BF-5375-455C-9EA6-DF929625EA0E}">
        <p15:presenceInfo xmlns:p15="http://schemas.microsoft.com/office/powerpoint/2012/main" userId="S::m.heselden@arts.ac.uk::cec0677e-25a5-4eed-9fef-b4e71eca8c11" providerId="AD"/>
      </p:ext>
    </p:extLst>
  </p:cmAuthor>
  <p:cmAuthor id="2" name="Stephanie Feather" initials="SF" lastIdx="3" clrIdx="1">
    <p:extLst>
      <p:ext uri="{19B8F6BF-5375-455C-9EA6-DF929625EA0E}">
        <p15:presenceInfo xmlns:p15="http://schemas.microsoft.com/office/powerpoint/2012/main" userId="S::s.feather@arts.ac.uk::27174df1-a550-411e-9b86-4d4953a57290" providerId="AD"/>
      </p:ext>
    </p:extLst>
  </p:cmAuthor>
  <p:cmAuthor id="3" name="Barbara Denton" initials="BD" lastIdx="14" clrIdx="2">
    <p:extLst>
      <p:ext uri="{19B8F6BF-5375-455C-9EA6-DF929625EA0E}">
        <p15:presenceInfo xmlns:p15="http://schemas.microsoft.com/office/powerpoint/2012/main" userId="S-1-5-21-2706140998-3416399097-4274183996-2958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34"/>
    <a:srgbClr val="FF7D00"/>
    <a:srgbClr val="F2F2F2"/>
    <a:srgbClr val="FFFFFF"/>
    <a:srgbClr val="F26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668D3-3235-534C-91DB-5AB5985B3180}" v="1" dt="2025-01-14T21:53:13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5"/>
    <p:restoredTop sz="91871"/>
  </p:normalViewPr>
  <p:slideViewPr>
    <p:cSldViewPr snapToGrid="0">
      <p:cViewPr varScale="1">
        <p:scale>
          <a:sx n="84" d="100"/>
          <a:sy n="84" d="100"/>
        </p:scale>
        <p:origin x="19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72D8D-FB06-49F8-80F3-966BA7A33CAB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465D6-E927-4CD6-BB6D-7C5E4BEAA1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0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92B64-956F-4AA1-9D00-91265D8096D4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C1D15-B5DE-4BD5-A4FB-8CE7A139D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15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37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B9B6D-754C-F468-55AD-97317C8D1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E31A88-3E06-E844-8E29-F1A92C95F4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F58F38-FC97-6036-79BD-C96B1CC6CC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37893-0687-61BD-A8CF-1AC1DCE0AB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3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B9843-88BF-E6A8-40BC-AD3ACD177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3865FA-6E02-7FC5-CB7A-6853B050FD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611BE1-9E5F-CE0C-8130-D4C9E29C8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C94D4-C701-4141-C243-DD6C3BFE8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372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69978-5377-F08E-FC9E-0D64DAC4DB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35DC6B-5D27-8B00-A090-C182DA6CC6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1FE0DDD-E28C-555B-EE45-BB38FDCF7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1A64F-3910-E887-EA25-6B01A8866B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9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E09F6-5461-DA58-2BAA-7B11C9806E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70B70D-9573-A6ED-F40F-524F3D14B1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AFD39F-C039-1EE4-811A-768985FF2D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CB317-BCED-91CA-3731-021AF2E85C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532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8E6898-8416-7004-DF73-1D084BE69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8D7AB3-14AC-3AD3-8227-B9FF9D3950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EC5D56-3E18-BC30-C1B5-814F3F5311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94E45-C5EA-06CE-698C-8AA2C24A9A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063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E5E312-7A29-36D2-01DC-3197F260B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9F1C01E-B37A-09C8-2E35-B79476FB19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5E22F3-88CC-DAC2-5536-F34A29C25D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EBE64-EAE7-108F-492E-82D9530979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936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51D77-0B2E-3D16-341B-9BB99E8DF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9F32AC-C932-998B-E877-894740C6A0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61BC4E-E892-90D0-C2E3-385329D224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1E90F-E620-DCA7-C7A4-B5B3FC45F7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420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8273E4-DC11-DFA4-1F06-FD445F4D99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F6A954-F3B3-2046-B2E6-E7DA6C0147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A1FD37-CAE2-30B6-2872-ED3E43851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463B6-55CD-1104-4AFA-A0C7B6DCE4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CC1D15-B5DE-4BD5-A4FB-8CE7A139D4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362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0DB4FFB-A229-AF47-8E60-155F5A2CCF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0291" y="5625950"/>
            <a:ext cx="11232284" cy="9717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291" y="1620000"/>
            <a:ext cx="11232284" cy="3620215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  <p:pic>
        <p:nvPicPr>
          <p:cNvPr id="6" name="Logo" descr="University of the Arts London logo">
            <a:extLst>
              <a:ext uri="{FF2B5EF4-FFF2-40B4-BE49-F238E27FC236}">
                <a16:creationId xmlns:a16="http://schemas.microsoft.com/office/drawing/2014/main" id="{1025A320-E4CA-354D-A5BF-C16C4A237D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37"/>
          <a:stretch/>
        </p:blipFill>
        <p:spPr>
          <a:xfrm>
            <a:off x="443632" y="279624"/>
            <a:ext cx="1673385" cy="87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380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9426" y="1592263"/>
            <a:ext cx="5616574" cy="43576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484A9623-912E-7349-8C59-A548FA9AD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FC2831-8571-0047-869E-580ABE877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23B8BE1E-EB54-5A43-AA5B-AD876ECA3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1D07C53-5F2E-564B-AA5D-C8C104D2E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EBF62A9F-E54A-8247-81D9-A2A24B24E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11" name="Picture Placeholder 10" descr="Add image here">
            <a:extLst>
              <a:ext uri="{FF2B5EF4-FFF2-40B4-BE49-F238E27FC236}">
                <a16:creationId xmlns:a16="http://schemas.microsoft.com/office/drawing/2014/main" id="{5A57B211-0045-2844-B5DA-1D7E13A68B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592262"/>
            <a:ext cx="5615999" cy="4357688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6A0B221D-7C49-BD4E-B0DD-913726BFF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620977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358CE39-2EA0-9949-BF9D-697281F619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0F8E0B70-5C30-5847-8AEF-774CFAD7E20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33601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0003" y="1592262"/>
            <a:ext cx="5544560" cy="43837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4CA43B9-F3D7-A74B-92E3-49015B9DF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FD15CC-2D5D-A34D-A6E7-81613F6D4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03F0AE9C-EBB9-834E-A3DE-B16392E83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FC367B92-1561-E34D-BE06-2C6F86B68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6" name="Picture Placeholder 3" descr="Add third image here or remaove if not required">
            <a:extLst>
              <a:ext uri="{FF2B5EF4-FFF2-40B4-BE49-F238E27FC236}">
                <a16:creationId xmlns:a16="http://schemas.microsoft.com/office/drawing/2014/main" id="{8C79CD37-E4DA-FA41-8E9D-41522B86F44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948863" y="4145977"/>
            <a:ext cx="1763136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2" name="Picture Placeholder 3" descr="Add second image here">
            <a:extLst>
              <a:ext uri="{FF2B5EF4-FFF2-40B4-BE49-F238E27FC236}">
                <a16:creationId xmlns:a16="http://schemas.microsoft.com/office/drawing/2014/main" id="{4CFF857B-12AB-E04C-A1F6-FC4B79FE18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7438" y="4145976"/>
            <a:ext cx="3636962" cy="18039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0" name="Picture Placeholder 3" descr="Add first of three images here">
            <a:extLst>
              <a:ext uri="{FF2B5EF4-FFF2-40B4-BE49-F238E27FC236}">
                <a16:creationId xmlns:a16="http://schemas.microsoft.com/office/drawing/2014/main" id="{7DA10396-CCCF-0340-BB00-412EEECBC0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1" cy="2367736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003" y="1859622"/>
            <a:ext cx="5040000" cy="3798228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838280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>
            <a:extLst>
              <a:ext uri="{FF2B5EF4-FFF2-40B4-BE49-F238E27FC236}">
                <a16:creationId xmlns:a16="http://schemas.microsoft.com/office/drawing/2014/main" id="{F99CCB85-D97B-F440-8D23-FE22CAD1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B80CA9-D612-334D-B547-0EA0546D567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79425" y="2068379"/>
            <a:ext cx="2078" cy="1360623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FBA5457-1215-D54E-B9A3-E70A18F8A7E1}"/>
              </a:ext>
            </a:extLst>
          </p:cNvPr>
          <p:cNvCxnSpPr>
            <a:cxnSpLocks/>
          </p:cNvCxnSpPr>
          <p:nvPr userDrawn="1"/>
        </p:nvCxnSpPr>
        <p:spPr>
          <a:xfrm flipV="1">
            <a:off x="1450975" y="3267440"/>
            <a:ext cx="0" cy="185601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531D2A4-0774-3544-AEBF-B11C2AAA4E0C}"/>
              </a:ext>
            </a:extLst>
          </p:cNvPr>
          <p:cNvCxnSpPr>
            <a:cxnSpLocks/>
          </p:cNvCxnSpPr>
          <p:nvPr userDrawn="1"/>
        </p:nvCxnSpPr>
        <p:spPr>
          <a:xfrm flipV="1">
            <a:off x="2236102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04AD4E3-1DB3-0745-8BA0-36872B5EBA56}"/>
              </a:ext>
            </a:extLst>
          </p:cNvPr>
          <p:cNvCxnSpPr>
            <a:cxnSpLocks/>
          </p:cNvCxnSpPr>
          <p:nvPr userDrawn="1"/>
        </p:nvCxnSpPr>
        <p:spPr>
          <a:xfrm flipV="1">
            <a:off x="5248470" y="2068379"/>
            <a:ext cx="0" cy="1352047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C7F8EBD-245C-374E-B6EF-34F631DFF0FB}"/>
              </a:ext>
            </a:extLst>
          </p:cNvPr>
          <p:cNvCxnSpPr>
            <a:cxnSpLocks/>
          </p:cNvCxnSpPr>
          <p:nvPr userDrawn="1"/>
        </p:nvCxnSpPr>
        <p:spPr>
          <a:xfrm flipV="1">
            <a:off x="5668960" y="3428999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521D648-1B33-B848-9E28-22C1055A060B}"/>
              </a:ext>
            </a:extLst>
          </p:cNvPr>
          <p:cNvCxnSpPr>
            <a:cxnSpLocks/>
          </p:cNvCxnSpPr>
          <p:nvPr userDrawn="1"/>
        </p:nvCxnSpPr>
        <p:spPr>
          <a:xfrm flipV="1">
            <a:off x="6959600" y="3249637"/>
            <a:ext cx="0" cy="20340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8AD7176-913D-F745-878C-3D30A4B1764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45208" y="3457135"/>
            <a:ext cx="0" cy="671734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A7C6A05-DEDF-E449-BBBB-56374CBA8F3A}"/>
              </a:ext>
            </a:extLst>
          </p:cNvPr>
          <p:cNvSpPr txBox="1"/>
          <p:nvPr userDrawn="1"/>
        </p:nvSpPr>
        <p:spPr>
          <a:xfrm>
            <a:off x="2630658" y="44031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22E4D0C-D51E-7E41-8739-255B8C76D39D}"/>
              </a:ext>
            </a:extLst>
          </p:cNvPr>
          <p:cNvCxnSpPr>
            <a:cxnSpLocks/>
          </p:cNvCxnSpPr>
          <p:nvPr userDrawn="1"/>
        </p:nvCxnSpPr>
        <p:spPr>
          <a:xfrm flipV="1">
            <a:off x="9804400" y="2393372"/>
            <a:ext cx="0" cy="1033332"/>
          </a:xfrm>
          <a:prstGeom prst="line">
            <a:avLst/>
          </a:prstGeom>
          <a:ln w="635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 descr="Arrow representing a timeline through a project">
            <a:extLst>
              <a:ext uri="{FF2B5EF4-FFF2-40B4-BE49-F238E27FC236}">
                <a16:creationId xmlns:a16="http://schemas.microsoft.com/office/drawing/2014/main" id="{E2A73C77-45B4-6F40-9DFA-2549E2C443B6}"/>
              </a:ext>
            </a:extLst>
          </p:cNvPr>
          <p:cNvCxnSpPr/>
          <p:nvPr userDrawn="1"/>
        </p:nvCxnSpPr>
        <p:spPr>
          <a:xfrm>
            <a:off x="0" y="3429000"/>
            <a:ext cx="10741025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B68505F-017D-C448-8C2E-7EBFF3A15AB8}"/>
              </a:ext>
            </a:extLst>
          </p:cNvPr>
          <p:cNvSpPr txBox="1"/>
          <p:nvPr userDrawn="1"/>
        </p:nvSpPr>
        <p:spPr>
          <a:xfrm>
            <a:off x="9804400" y="1618404"/>
            <a:ext cx="2022743" cy="77496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July 2020</a:t>
            </a:r>
          </a:p>
          <a:p>
            <a:pPr algn="l"/>
            <a:r>
              <a:rPr lang="en-US" sz="2400" dirty="0"/>
              <a:t>Roll out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5C7AD6-27F5-2C4B-908F-E5DAD2F70D7A}"/>
              </a:ext>
            </a:extLst>
          </p:cNvPr>
          <p:cNvSpPr txBox="1"/>
          <p:nvPr userDrawn="1"/>
        </p:nvSpPr>
        <p:spPr>
          <a:xfrm>
            <a:off x="9045208" y="4159188"/>
            <a:ext cx="2700338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June 2020</a:t>
            </a:r>
          </a:p>
          <a:p>
            <a:pPr algn="l"/>
            <a:r>
              <a:rPr lang="en-US" sz="2400" dirty="0"/>
              <a:t>Project delivery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73D4268-F8E4-6849-A550-C1431A22F0C8}"/>
              </a:ext>
            </a:extLst>
          </p:cNvPr>
          <p:cNvSpPr txBox="1"/>
          <p:nvPr userDrawn="1"/>
        </p:nvSpPr>
        <p:spPr>
          <a:xfrm>
            <a:off x="6958380" y="2121633"/>
            <a:ext cx="2312230" cy="10421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May 2020</a:t>
            </a:r>
          </a:p>
          <a:p>
            <a:pPr algn="l"/>
            <a:r>
              <a:rPr lang="en-US" sz="2400" dirty="0"/>
              <a:t>Key stakeholder sign off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ED1ECC-0BD9-3743-8D2D-E05823441A35}"/>
              </a:ext>
            </a:extLst>
          </p:cNvPr>
          <p:cNvSpPr txBox="1"/>
          <p:nvPr userDrawn="1"/>
        </p:nvSpPr>
        <p:spPr>
          <a:xfrm>
            <a:off x="5668960" y="4159188"/>
            <a:ext cx="3198816" cy="126086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April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9AB991-EC53-7549-843F-B3CDF98CBD5F}"/>
              </a:ext>
            </a:extLst>
          </p:cNvPr>
          <p:cNvSpPr txBox="1"/>
          <p:nvPr userDrawn="1"/>
        </p:nvSpPr>
        <p:spPr>
          <a:xfrm>
            <a:off x="5232400" y="1616529"/>
            <a:ext cx="2700338" cy="41928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March 2020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29B702-B3DE-0E4B-A032-9DF36505806E}"/>
              </a:ext>
            </a:extLst>
          </p:cNvPr>
          <p:cNvSpPr txBox="1"/>
          <p:nvPr userDrawn="1"/>
        </p:nvSpPr>
        <p:spPr>
          <a:xfrm>
            <a:off x="2236102" y="4159188"/>
            <a:ext cx="3178958" cy="126086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February 2020</a:t>
            </a:r>
          </a:p>
          <a:p>
            <a:pPr algn="l"/>
            <a:r>
              <a:rPr lang="en-US" sz="2400" dirty="0"/>
              <a:t>Key milestone or goals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002942C-93EA-4F4E-9FE7-97ED1598FA64}"/>
              </a:ext>
            </a:extLst>
          </p:cNvPr>
          <p:cNvSpPr txBox="1"/>
          <p:nvPr userDrawn="1"/>
        </p:nvSpPr>
        <p:spPr>
          <a:xfrm>
            <a:off x="1442733" y="2121634"/>
            <a:ext cx="3120806" cy="141365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00 January 2020</a:t>
            </a:r>
          </a:p>
          <a:p>
            <a:pPr algn="l"/>
            <a:r>
              <a:rPr lang="en-US" sz="2400" dirty="0"/>
              <a:t>Key milestone 01 and brief explanation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33DDAB-073B-FE41-A6AF-4E5A138C354A}"/>
              </a:ext>
            </a:extLst>
          </p:cNvPr>
          <p:cNvSpPr txBox="1"/>
          <p:nvPr userDrawn="1"/>
        </p:nvSpPr>
        <p:spPr>
          <a:xfrm>
            <a:off x="479426" y="1601129"/>
            <a:ext cx="971549" cy="459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Today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306350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39895-CBF1-9A44-AE0E-97321883F8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4CA43B9-F3D7-A74B-92E3-49015B9DF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566D20-9ED7-F24C-8234-C6723323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21A1AE5-AD2C-2247-A1E6-B60F43EDA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67B1EEDC-5770-814D-AB47-82F4CC349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2541D261-763F-C74D-B9EC-20280292EC4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4608512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Add statement text or quote in the space, use 34pt or 24pt text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9733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D5F3EFB-C9F8-E04B-8B93-5D6DF7840D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027F85-A326-5B4C-A284-BD4EA17ED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4CA43B9-F3D7-A74B-92E3-49015B9DF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00EA739-BE1A-6748-96FD-C4F5683C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E590B1C-3001-3A4C-AE2A-BA95BADFA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C7EDDFB0-8C35-B242-B9C7-9FF8CD6E3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A1DA97-7FEA-2F42-8E12-4BABE52A9AD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232400" y="1592263"/>
            <a:ext cx="6480174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C7B40B0-3203-CF4D-9A88-A624E8DA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7" y="1592263"/>
            <a:ext cx="3636961" cy="4368673"/>
          </a:xfrm>
        </p:spPr>
        <p:txBody>
          <a:bodyPr anchor="ctr"/>
          <a:lstStyle>
            <a:lvl1pPr marL="0" indent="0" algn="l">
              <a:buNone/>
              <a:defRPr sz="3400" b="1">
                <a:solidFill>
                  <a:schemeClr val="tx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statement text or quote in the space, use 34pt or 24pt text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429224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2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CCDF47-40D6-0E40-9E93-34D45B6FB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24563" y="0"/>
            <a:ext cx="6167437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>
              <a:solidFill>
                <a:schemeClr val="tx1"/>
              </a:solidFill>
            </a:endParaRP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4CA43B9-F3D7-A74B-92E3-49015B9DF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77C0B9-DA67-F547-AE09-F6A98E6DD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A4D06AF0-C632-9540-8FFF-4243777E2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FD9081A-76D9-EC44-ADFB-D21AF3669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6DD8CF-32FC-E74F-A900-AB93DBD3A1F8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67437" y="1592263"/>
            <a:ext cx="5545137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5B82E3E-EE9A-C14D-BE3F-85108C85DB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6" y="1592263"/>
            <a:ext cx="5545137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95064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and content 1/3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C9BCFD0-067D-6545-8C5D-27D262754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8" y="0"/>
            <a:ext cx="80756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C93FBF2-1F8B-424F-8A94-A7A44155C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16387" y="0"/>
            <a:ext cx="8075613" cy="6858000"/>
          </a:xfrm>
          <a:prstGeom prst="rect">
            <a:avLst/>
          </a:prstGeom>
          <a:solidFill>
            <a:schemeClr val="bg1">
              <a:lumMod val="9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>
              <a:solidFill>
                <a:schemeClr val="tx1"/>
              </a:solidFill>
            </a:endParaRPr>
          </a:p>
        </p:txBody>
      </p:sp>
      <p:pic>
        <p:nvPicPr>
          <p:cNvPr id="15" name="Logo">
            <a:extLst>
              <a:ext uri="{FF2B5EF4-FFF2-40B4-BE49-F238E27FC236}">
                <a16:creationId xmlns:a16="http://schemas.microsoft.com/office/drawing/2014/main" id="{14CA43B9-F3D7-A74B-92E3-49015B9DF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0A0D21-9030-4D45-A211-D39B6B082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D1526E6-C718-F347-8F04-D3C8E284C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EB66008-C52E-2B4C-B01E-C5B69D18D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BCDC9-67AD-304F-A641-19C555A78673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259263" y="1592263"/>
            <a:ext cx="7453312" cy="43576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38A1F960-AF27-6F48-B335-BF1BE9804D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9427" y="1592263"/>
            <a:ext cx="3636962" cy="4368673"/>
          </a:xfrm>
        </p:spPr>
        <p:txBody>
          <a:bodyPr anchor="t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5324497-2F38-AD4E-829F-1579C94E9A3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052258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>
            <a:extLst>
              <a:ext uri="{FF2B5EF4-FFF2-40B4-BE49-F238E27FC236}">
                <a16:creationId xmlns:a16="http://schemas.microsoft.com/office/drawing/2014/main" id="{F99CCB85-D97B-F440-8D23-FE22CAD1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FD903F-4131-8F43-9B3B-E47372010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0EE21-71A6-114A-A05C-5132C1425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685733F-6C6F-9549-84A0-153D0830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72C67CD-2554-614B-9477-42833B528C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5481950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13" name="Content Placeholder 2" descr="Add chart, table or image here">
            <a:extLst>
              <a:ext uri="{FF2B5EF4-FFF2-40B4-BE49-F238E27FC236}">
                <a16:creationId xmlns:a16="http://schemas.microsoft.com/office/drawing/2014/main" id="{6F5D1C0F-74B3-8A4E-AAC6-F9A9FAAF8A5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78546" y="1592262"/>
            <a:ext cx="11232972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chart/table/photo</a:t>
            </a:r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C99F548-E5CC-0448-82E6-D55920EF41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52C96613-2613-8145-BDBC-95527046A2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32197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Logo">
            <a:extLst>
              <a:ext uri="{FF2B5EF4-FFF2-40B4-BE49-F238E27FC236}">
                <a16:creationId xmlns:a16="http://schemas.microsoft.com/office/drawing/2014/main" id="{7888F1E8-3996-1744-BDE7-96D3D541D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695510-C34D-974F-A1F8-C76E12C2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28472E9-D590-4E4B-8E7C-FE262AB4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0DE0675-243B-3445-95CC-DB82EBEEE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3" name="Picture Placeholder 3" descr="Add second image here">
            <a:extLst>
              <a:ext uri="{FF2B5EF4-FFF2-40B4-BE49-F238E27FC236}">
                <a16:creationId xmlns:a16="http://schemas.microsoft.com/office/drawing/2014/main" id="{2A65CA6F-7D91-3C47-9C36-79BAEE1D4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8" y="1592263"/>
            <a:ext cx="5544562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4" name="Picture Placeholder 3" descr="Add first image here">
            <a:extLst>
              <a:ext uri="{FF2B5EF4-FFF2-40B4-BE49-F238E27FC236}">
                <a16:creationId xmlns:a16="http://schemas.microsoft.com/office/drawing/2014/main" id="{C7C14F64-0AD7-814E-ADBD-00D172CAC61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000" y="1592263"/>
            <a:ext cx="5544563" cy="4357688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E09043EE-AABB-3D43-B913-B5AE433609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129248-FBFD-954A-B55D-D93105C099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3641129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ise content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Logo">
            <a:extLst>
              <a:ext uri="{FF2B5EF4-FFF2-40B4-BE49-F238E27FC236}">
                <a16:creationId xmlns:a16="http://schemas.microsoft.com/office/drawing/2014/main" id="{0C11A12B-D201-934C-83DE-1B65AE28D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56DA0C-D1BE-D54E-A66F-1F9B0DA3C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6F30593-54C3-7444-BD6C-62F7EBAC1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5E7991D-0B78-C048-8751-2356A80F5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28" name="Content Placeholder 2" descr="Content box">
            <a:extLst>
              <a:ext uri="{FF2B5EF4-FFF2-40B4-BE49-F238E27FC236}">
                <a16:creationId xmlns:a16="http://schemas.microsoft.com/office/drawing/2014/main" id="{12B41031-5953-1A41-9DB9-9AD4FADFC77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075612" y="3856869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6" name="Content Placeholder 2" descr="Content box">
            <a:extLst>
              <a:ext uri="{FF2B5EF4-FFF2-40B4-BE49-F238E27FC236}">
                <a16:creationId xmlns:a16="http://schemas.microsoft.com/office/drawing/2014/main" id="{C49033BA-802B-9D4E-86E7-1DCABD90524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271736" y="3844862"/>
            <a:ext cx="3661002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18" name="Content Placeholder 2" descr="Content box">
            <a:extLst>
              <a:ext uri="{FF2B5EF4-FFF2-40B4-BE49-F238E27FC236}">
                <a16:creationId xmlns:a16="http://schemas.microsoft.com/office/drawing/2014/main" id="{7D56863F-F6CD-E24A-AA3A-95A03E55F183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491501" y="3856869"/>
            <a:ext cx="3637361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30" name="Content Placeholder 2" descr="Content box">
            <a:extLst>
              <a:ext uri="{FF2B5EF4-FFF2-40B4-BE49-F238E27FC236}">
                <a16:creationId xmlns:a16="http://schemas.microsoft.com/office/drawing/2014/main" id="{F5982CB3-F96D-4847-90D1-78412688D8DB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8075612" y="1592262"/>
            <a:ext cx="3636387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7" name="Content Placeholder 2" descr="Content box">
            <a:extLst>
              <a:ext uri="{FF2B5EF4-FFF2-40B4-BE49-F238E27FC236}">
                <a16:creationId xmlns:a16="http://schemas.microsoft.com/office/drawing/2014/main" id="{3B30A9D2-E284-2E4C-A561-386EF0A682B7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4259262" y="1592262"/>
            <a:ext cx="3673475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19" name="Content Placeholder 2" descr="Content box">
            <a:extLst>
              <a:ext uri="{FF2B5EF4-FFF2-40B4-BE49-F238E27FC236}">
                <a16:creationId xmlns:a16="http://schemas.microsoft.com/office/drawing/2014/main" id="{1E65073E-903D-774A-B1F5-49BFBA514392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479424" y="1592262"/>
            <a:ext cx="3636963" cy="2088000"/>
          </a:xfrm>
          <a:solidFill>
            <a:schemeClr val="bg1"/>
          </a:solidFill>
        </p:spPr>
        <p:txBody>
          <a:bodyPr lIns="360000" tIns="360000" rIns="360000" bIns="360000"/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Add content or delete if not required.</a:t>
            </a:r>
            <a:endParaRPr lang="en-GB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D35E84DA-6071-AD49-ADD8-6ED4561CF1C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29" name="Text Placeholder 4">
            <a:extLst>
              <a:ext uri="{FF2B5EF4-FFF2-40B4-BE49-F238E27FC236}">
                <a16:creationId xmlns:a16="http://schemas.microsoft.com/office/drawing/2014/main" id="{F162B308-0512-BD4B-A204-B0C00FA050D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412661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or statement – symb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descr="Large UAL brand colon symbol">
            <a:extLst>
              <a:ext uri="{FF2B5EF4-FFF2-40B4-BE49-F238E27FC236}">
                <a16:creationId xmlns:a16="http://schemas.microsoft.com/office/drawing/2014/main" id="{E4E37A13-D473-BA40-9527-A26177D393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 userDrawn="1"/>
        </p:nvGrpSpPr>
        <p:grpSpPr>
          <a:xfrm>
            <a:off x="5156662" y="610986"/>
            <a:ext cx="1878676" cy="5636027"/>
            <a:chOff x="3429000" y="0"/>
            <a:chExt cx="2286000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045CDF-EA93-134D-B504-A522F08E8F3D}"/>
                </a:ext>
              </a:extLst>
            </p:cNvPr>
            <p:cNvSpPr/>
            <p:nvPr userDrawn="1"/>
          </p:nvSpPr>
          <p:spPr>
            <a:xfrm>
              <a:off x="3429000" y="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5AC84F8-E839-CA43-A60E-B83570C53937}"/>
                </a:ext>
              </a:extLst>
            </p:cNvPr>
            <p:cNvSpPr/>
            <p:nvPr userDrawn="1"/>
          </p:nvSpPr>
          <p:spPr>
            <a:xfrm>
              <a:off x="3429000" y="4572000"/>
              <a:ext cx="2286000" cy="228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5CDD45-0E24-824E-8528-54480BCF58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50975" y="2489662"/>
            <a:ext cx="9290050" cy="1878676"/>
          </a:xfrm>
        </p:spPr>
        <p:txBody>
          <a:bodyPr anchor="ctr"/>
          <a:lstStyle>
            <a:lvl1pPr algn="ctr">
              <a:lnSpc>
                <a:spcPct val="110000"/>
              </a:lnSpc>
              <a:defRPr sz="3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Section title, quote or statement text </a:t>
            </a:r>
            <a:br>
              <a:rPr lang="en-US"/>
            </a:br>
            <a:r>
              <a:rPr lang="en-US"/>
              <a:t>2 lines max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99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88D9D9-CB9E-2F46-A0E3-379EAB6216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8467" y="0"/>
            <a:ext cx="12200467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C82FC-975C-A949-B807-58A6D2759D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8467" y="6220048"/>
            <a:ext cx="2230339" cy="468000"/>
          </a:xfrm>
          <a:solidFill>
            <a:schemeClr val="bg1"/>
          </a:solidFill>
        </p:spPr>
        <p:txBody>
          <a:bodyPr anchor="ctr"/>
          <a:lstStyle>
            <a:lvl1pPr marL="0" indent="0">
              <a:buNone/>
              <a:defRPr sz="1800"/>
            </a:lvl1pPr>
            <a:lvl2pPr marL="432000" indent="0">
              <a:buFontTx/>
              <a:buNone/>
              <a:defRPr sz="1200"/>
            </a:lvl2pPr>
          </a:lstStyle>
          <a:p>
            <a:pPr lvl="1"/>
            <a:r>
              <a:rPr lang="en-US" dirty="0"/>
              <a:t> Image credit</a:t>
            </a:r>
            <a:br>
              <a:rPr lang="en-US" dirty="0"/>
            </a:br>
            <a:r>
              <a:rPr lang="en-US" dirty="0"/>
              <a:t> goes here</a:t>
            </a:r>
          </a:p>
        </p:txBody>
      </p:sp>
      <p:sp>
        <p:nvSpPr>
          <p:cNvPr id="7" name="Text Placeholder 2" descr="Text box with instruction on how to add a full slide image. Delete this box from slide">
            <a:extLst>
              <a:ext uri="{FF2B5EF4-FFF2-40B4-BE49-F238E27FC236}">
                <a16:creationId xmlns:a16="http://schemas.microsoft.com/office/drawing/2014/main" id="{78A0F6EB-7578-CC42-82B5-AFD3AB11FD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9425" y="1592263"/>
            <a:ext cx="5545138" cy="1393825"/>
          </a:xfrm>
          <a:solidFill>
            <a:schemeClr val="bg2"/>
          </a:solidFill>
        </p:spPr>
        <p:txBody>
          <a:bodyPr lIns="72000" tIns="72000" rIns="72000" bIns="72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32000" indent="0">
              <a:buNone/>
              <a:defRPr/>
            </a:lvl2pPr>
            <a:lvl3pPr marL="864000" indent="0">
              <a:buNone/>
              <a:defRPr/>
            </a:lvl3pPr>
            <a:lvl4pPr marL="0" indent="0">
              <a:buNone/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US" dirty="0"/>
              <a:t>Use this slide for full slide images. </a:t>
            </a:r>
            <a:br>
              <a:rPr lang="en-US" dirty="0"/>
            </a:br>
            <a:r>
              <a:rPr lang="en-US" dirty="0"/>
              <a:t>Click on icon to add image. </a:t>
            </a:r>
            <a:br>
              <a:rPr lang="en-US" dirty="0"/>
            </a:br>
            <a:r>
              <a:rPr lang="en-US" dirty="0"/>
              <a:t>Delete this box.</a:t>
            </a:r>
            <a:endParaRPr lang="en-GB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F6C17C8-51A5-284E-8E96-266EA704A3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 dirty="0"/>
              <a:t>Full page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29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– thank you and contact detai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3991515-FC5A-7B45-B827-6D443E937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Logo">
            <a:extLst>
              <a:ext uri="{FF2B5EF4-FFF2-40B4-BE49-F238E27FC236}">
                <a16:creationId xmlns:a16="http://schemas.microsoft.com/office/drawing/2014/main" id="{A9BEBF17-AA8F-E149-BB46-2622BB679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37"/>
          <a:stretch/>
        </p:blipFill>
        <p:spPr>
          <a:xfrm>
            <a:off x="461227" y="6167889"/>
            <a:ext cx="872426" cy="4547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E6882B2-221E-724F-B8AA-2F0E5363E18D}"/>
              </a:ext>
            </a:extLst>
          </p:cNvPr>
          <p:cNvSpPr txBox="1"/>
          <p:nvPr userDrawn="1"/>
        </p:nvSpPr>
        <p:spPr>
          <a:xfrm>
            <a:off x="9012237" y="5610903"/>
            <a:ext cx="2700337" cy="5159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r"/>
            <a:r>
              <a:rPr lang="en-US" sz="2400" b="1" dirty="0" err="1">
                <a:solidFill>
                  <a:schemeClr val="bg1"/>
                </a:solidFill>
              </a:rPr>
              <a:t>arts.ac.uk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7AA1D43C-71F1-9D4B-BD31-C7E5E8F2A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3429000"/>
            <a:ext cx="2699188" cy="8431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51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dark grey"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Logo">
            <a:extLst>
              <a:ext uri="{FF2B5EF4-FFF2-40B4-BE49-F238E27FC236}">
                <a16:creationId xmlns:a16="http://schemas.microsoft.com/office/drawing/2014/main" id="{45485254-EAB3-1941-9FF6-8945634D2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37"/>
          <a:stretch/>
        </p:blipFill>
        <p:spPr>
          <a:xfrm>
            <a:off x="461227" y="6167889"/>
            <a:ext cx="872426" cy="454708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bg1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F97D54-560C-9749-BD60-0BBA622B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FBEFAC4-F7AD-C24D-BE28-358262C77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 algn="r"/>
            <a:r>
              <a:rPr lang="en-GB"/>
              <a:t>Presentation Title [To change text: Insert &gt; Header and Footer]</a:t>
            </a:r>
            <a:endParaRPr lang="en-GB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92047F7-4CA0-5744-9AC1-E8B42A808F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>
                <a:solidFill>
                  <a:schemeClr val="bg1"/>
                </a:solidFill>
              </a:defRPr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51393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 – light gre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Logo">
            <a:extLst>
              <a:ext uri="{FF2B5EF4-FFF2-40B4-BE49-F238E27FC236}">
                <a16:creationId xmlns:a16="http://schemas.microsoft.com/office/drawing/2014/main" id="{482C7099-A104-384F-BDA9-BD7D2989F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7638687-87A6-6F46-AAD1-EA4CFA931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B408155-3457-2846-9BCF-11FB56DC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7A17EA1-5116-8F40-8702-D94B6BF3A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ED10ED7-0D2C-2B42-B172-79A652121B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575" y="1601888"/>
            <a:ext cx="7452164" cy="434806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introduction text, chapter break or statement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B353C-DCFB-A34A-8DF1-AD024339FD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247097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768CFC-6AEF-D744-A23B-B3F7B1CC1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Logo">
            <a:extLst>
              <a:ext uri="{FF2B5EF4-FFF2-40B4-BE49-F238E27FC236}">
                <a16:creationId xmlns:a16="http://schemas.microsoft.com/office/drawing/2014/main" id="{565EDE85-0F86-2143-AD89-1533A6A79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93710B7-7EB9-FA45-A0FE-45B364844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244053C-E493-6C4D-9CEF-16DB2081F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8388349" cy="43576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36DDD88-F5A8-0D44-B7D8-EAAB62AC4A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F7DE77F0-5E8F-F445-AB32-F307362655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554224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>
            <a:extLst>
              <a:ext uri="{FF2B5EF4-FFF2-40B4-BE49-F238E27FC236}">
                <a16:creationId xmlns:a16="http://schemas.microsoft.com/office/drawing/2014/main" id="{66794262-2DF4-C04A-8D7B-C6A41ABA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A99F18A-DC93-8D43-B5EA-B3DEB27CA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F507F58-E567-5F48-A2BB-D93CE6CA1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6999A4BE-B528-B04B-85B9-C6C54914F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2" spcCol="72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258798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>
            <a:extLst>
              <a:ext uri="{FF2B5EF4-FFF2-40B4-BE49-F238E27FC236}">
                <a16:creationId xmlns:a16="http://schemas.microsoft.com/office/drawing/2014/main" id="{66794262-2DF4-C04A-8D7B-C6A41ABA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96CFDA8-D52D-404B-9F32-67F3F898B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29C99F5-47F2-ED4E-A070-12B5B7C3C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1CFFB53-9114-8B44-A6EB-A212D0D24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11232573" cy="4357686"/>
          </a:xfrm>
        </p:spPr>
        <p:txBody>
          <a:bodyPr numCol="3" spcCol="360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 marL="4320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380B404-1F62-4A41-813F-C9C69982E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24C29ADA-2C74-8848-9D73-1968630AA9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1423970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>
            <a:extLst>
              <a:ext uri="{FF2B5EF4-FFF2-40B4-BE49-F238E27FC236}">
                <a16:creationId xmlns:a16="http://schemas.microsoft.com/office/drawing/2014/main" id="{4155C6A9-3B61-AD46-82C6-D6E49C910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DD6696-3FA5-8E4E-B7A1-26C67A1C9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0C3FEA33-AC9B-6043-9DDD-CE162D572A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8FE6DA1-D5C2-9742-9034-655CED407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18" name="Content Placeholder 11" descr="Add chart, table or image here">
            <a:extLst>
              <a:ext uri="{FF2B5EF4-FFF2-40B4-BE49-F238E27FC236}">
                <a16:creationId xmlns:a16="http://schemas.microsoft.com/office/drawing/2014/main" id="{A6E03B43-8C85-3146-B22E-4FD9A082F7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91251" y="1592262"/>
            <a:ext cx="5520267" cy="4357687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Add chart/table/photo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426" y="1592263"/>
            <a:ext cx="5520573" cy="43576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BF9F6A-185E-D049-AB08-15D7583E12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8EFA127-AF66-DF47-AE0A-5AE59DEEA3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456931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Logo">
            <a:extLst>
              <a:ext uri="{FF2B5EF4-FFF2-40B4-BE49-F238E27FC236}">
                <a16:creationId xmlns:a16="http://schemas.microsoft.com/office/drawing/2014/main" id="{725E32CE-9DAF-8843-B91B-5FF1BEC40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025"/>
          <a:stretch/>
        </p:blipFill>
        <p:spPr>
          <a:xfrm>
            <a:off x="462898" y="6170212"/>
            <a:ext cx="867454" cy="45636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31FF65-03E8-8A49-B200-30B7E9B5F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9426" y="6097460"/>
            <a:ext cx="11233149" cy="0"/>
          </a:xfrm>
          <a:prstGeom prst="line">
            <a:avLst/>
          </a:prstGeom>
          <a:ln w="3175">
            <a:solidFill>
              <a:schemeClr val="tx1">
                <a:lumMod val="95000"/>
                <a:lumOff val="5000"/>
              </a:schemeClr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848389-282B-0C4B-90ED-D81CEE67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3FCB8051-DAAA-514B-972B-6B1708BD2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18" name="Picture Placeholder 3" descr="Add image here or remove placeholder box if not required">
            <a:extLst>
              <a:ext uri="{FF2B5EF4-FFF2-40B4-BE49-F238E27FC236}">
                <a16:creationId xmlns:a16="http://schemas.microsoft.com/office/drawing/2014/main" id="{856F6CC8-311C-B64C-8916-5A1222AAACF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75613" y="3843729"/>
            <a:ext cx="3636000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15" name="Picture Placeholder 3" descr="Add image here"/>
          <p:cNvSpPr>
            <a:spLocks noGrp="1"/>
          </p:cNvSpPr>
          <p:nvPr>
            <p:ph type="pic" sz="quarter" idx="10"/>
          </p:nvPr>
        </p:nvSpPr>
        <p:spPr>
          <a:xfrm>
            <a:off x="8075613" y="1602536"/>
            <a:ext cx="3636387" cy="2088000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add picture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3A0A6-2360-E749-813F-4C2BB76956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9998" y="1602535"/>
            <a:ext cx="6479602" cy="434741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F15A368-1733-764C-B16B-70BDFCDA4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0575" y="479699"/>
            <a:ext cx="11232000" cy="720000"/>
          </a:xfrm>
        </p:spPr>
        <p:txBody>
          <a:bodyPr anchor="b" anchorCtr="0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Add Title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DE77F893-67C0-CE4F-A59D-E2C0A7A456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000" y="226294"/>
            <a:ext cx="11233150" cy="280988"/>
          </a:xfrm>
        </p:spPr>
        <p:txBody>
          <a:bodyPr/>
          <a:lstStyle>
            <a:lvl1pPr marL="0" indent="0">
              <a:buNone/>
              <a:defRPr sz="1400" b="1"/>
            </a:lvl1pPr>
            <a:lvl2pPr marL="432000" indent="0">
              <a:buNone/>
              <a:defRPr sz="1600"/>
            </a:lvl2pPr>
            <a:lvl3pPr marL="432000" indent="0">
              <a:buNone/>
              <a:defRPr sz="1600"/>
            </a:lvl3pPr>
            <a:lvl4pPr marL="0" indent="0">
              <a:buNone/>
              <a:defRPr sz="1600"/>
            </a:lvl4pPr>
            <a:lvl5pPr marL="432000" indent="0">
              <a:buNone/>
              <a:defRPr sz="1600"/>
            </a:lvl5pPr>
          </a:lstStyle>
          <a:p>
            <a:pPr lvl="0"/>
            <a:r>
              <a:rPr lang="en-US" dirty="0"/>
              <a:t>Optional chapter heading </a:t>
            </a:r>
          </a:p>
        </p:txBody>
      </p:sp>
    </p:spTree>
    <p:extLst>
      <p:ext uri="{BB962C8B-B14F-4D97-AF65-F5344CB8AC3E}">
        <p14:creationId xmlns:p14="http://schemas.microsoft.com/office/powerpoint/2010/main" val="3239530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AE4E-44FE-7E4B-AF1A-860913C2F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7920" y="6356351"/>
            <a:ext cx="41408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CC19541-5F6E-2C4C-BF21-196C1C8E2E31}" type="slidenum">
              <a:rPr lang="en-GB" smtClean="0"/>
              <a:pPr/>
              <a:t>‹#›</a:t>
            </a:fld>
            <a:r>
              <a:rPr lang="en-GB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49DCB-2F53-A44C-9480-CDBE29F0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224" y="6356351"/>
            <a:ext cx="797369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algn="r"/>
            <a:r>
              <a:rPr lang="en-GB" dirty="0"/>
              <a:t>Presentation Title [To change text: Insert &gt; Header and Footer]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5E140-9D5F-0646-BC1E-1FBC73E96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0575" y="1597880"/>
            <a:ext cx="11232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noProof="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8353D-46A7-2448-89A2-82D8D5FD3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00" y="509953"/>
            <a:ext cx="11232001" cy="68947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GB" noProof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1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098" r:id="rId2"/>
    <p:sldLayoutId id="2147484093" r:id="rId3"/>
    <p:sldLayoutId id="2147484176" r:id="rId4"/>
    <p:sldLayoutId id="2147484175" r:id="rId5"/>
    <p:sldLayoutId id="2147484073" r:id="rId6"/>
    <p:sldLayoutId id="2147484177" r:id="rId7"/>
    <p:sldLayoutId id="2147484174" r:id="rId8"/>
    <p:sldLayoutId id="2147484094" r:id="rId9"/>
    <p:sldLayoutId id="2147484062" r:id="rId10"/>
    <p:sldLayoutId id="2147484095" r:id="rId11"/>
    <p:sldLayoutId id="2147484182" r:id="rId12"/>
    <p:sldLayoutId id="2147484178" r:id="rId13"/>
    <p:sldLayoutId id="2147484179" r:id="rId14"/>
    <p:sldLayoutId id="2147484180" r:id="rId15"/>
    <p:sldLayoutId id="2147484181" r:id="rId16"/>
    <p:sldLayoutId id="2147484074" r:id="rId17"/>
    <p:sldLayoutId id="2147484075" r:id="rId18"/>
    <p:sldLayoutId id="2147484097" r:id="rId19"/>
    <p:sldLayoutId id="2147484082" r:id="rId20"/>
    <p:sldLayoutId id="2147484173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spc="-1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1pPr>
      <a:lvl2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>
          <a:schemeClr val="tx1"/>
        </a:buClr>
        <a:buSzPct val="80000"/>
        <a:buFont typeface="Wingdings 2" panose="05020102010507070707" pitchFamily="18" charset="2"/>
        <a:buChar char="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1000"/>
        </a:spcAft>
        <a:buClrTx/>
        <a:buSzPct val="80000"/>
        <a:buFont typeface="Wingdings 2" panose="05020102010507070707" pitchFamily="18" charset="2"/>
        <a:buChar char="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3pPr>
      <a:lvl4pPr marL="432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/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¢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432000" algn="l" defTabSz="126000" rtl="0" eaLnBrk="1" latinLnBrk="0" hangingPunct="1">
        <a:lnSpc>
          <a:spcPct val="110000"/>
        </a:lnSpc>
        <a:spcBef>
          <a:spcPts val="0"/>
        </a:spcBef>
        <a:spcAft>
          <a:spcPts val="0"/>
        </a:spcAft>
        <a:buClr>
          <a:schemeClr val="tx1"/>
        </a:buClr>
        <a:buSzPct val="80000"/>
        <a:buFont typeface="Wingdings 2" panose="05020102010507070707" pitchFamily="18" charset="2"/>
        <a:buChar char="£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6pPr>
      <a:lvl7pPr marL="432000" indent="-432000" algn="l" defTabSz="126000" rtl="0" eaLnBrk="1" latinLnBrk="0" hangingPunct="1">
        <a:lnSpc>
          <a:spcPct val="110000"/>
        </a:lnSpc>
        <a:spcBef>
          <a:spcPts val="0"/>
        </a:spcBef>
        <a:buFont typeface="+mj-lt"/>
        <a:buAutoNum type="arabicPeriod"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b="1" kern="1200" spc="-10" baseline="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60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tabLst>
          <a:tab pos="126000" algn="l"/>
        </a:tabLst>
        <a:defRPr sz="2400" kern="1200" spc="-1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pos="302" userDrawn="1">
          <p15:clr>
            <a:srgbClr val="F26B43"/>
          </p15:clr>
        </p15:guide>
        <p15:guide id="5" pos="824" userDrawn="1">
          <p15:clr>
            <a:srgbClr val="F26B43"/>
          </p15:clr>
        </p15:guide>
        <p15:guide id="6" pos="914" userDrawn="1">
          <p15:clr>
            <a:srgbClr val="F26B43"/>
          </p15:clr>
        </p15:guide>
        <p15:guide id="7" pos="1413" userDrawn="1">
          <p15:clr>
            <a:srgbClr val="F26B43"/>
          </p15:clr>
        </p15:guide>
        <p15:guide id="8" pos="1504" userDrawn="1">
          <p15:clr>
            <a:srgbClr val="F26B43"/>
          </p15:clr>
        </p15:guide>
        <p15:guide id="9" pos="2003" userDrawn="1">
          <p15:clr>
            <a:srgbClr val="F26B43"/>
          </p15:clr>
        </p15:guide>
        <p15:guide id="10" pos="2094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pos="2683" userDrawn="1">
          <p15:clr>
            <a:srgbClr val="F26B43"/>
          </p15:clr>
        </p15:guide>
        <p15:guide id="13" pos="3205" userDrawn="1">
          <p15:clr>
            <a:srgbClr val="F26B43"/>
          </p15:clr>
        </p15:guide>
        <p15:guide id="14" pos="3296" userDrawn="1">
          <p15:clr>
            <a:srgbClr val="F26B43"/>
          </p15:clr>
        </p15:guide>
        <p15:guide id="15" pos="3795" userDrawn="1">
          <p15:clr>
            <a:srgbClr val="F26B43"/>
          </p15:clr>
        </p15:guide>
        <p15:guide id="16" pos="3885" userDrawn="1">
          <p15:clr>
            <a:srgbClr val="F26B43"/>
          </p15:clr>
        </p15:guide>
        <p15:guide id="17" pos="4384" userDrawn="1">
          <p15:clr>
            <a:srgbClr val="F26B43"/>
          </p15:clr>
        </p15:guide>
        <p15:guide id="18" pos="4475" userDrawn="1">
          <p15:clr>
            <a:srgbClr val="F26B43"/>
          </p15:clr>
        </p15:guide>
        <p15:guide id="19" pos="4997" userDrawn="1">
          <p15:clr>
            <a:srgbClr val="F26B43"/>
          </p15:clr>
        </p15:guide>
        <p15:guide id="20" pos="5087" userDrawn="1">
          <p15:clr>
            <a:srgbClr val="F26B43"/>
          </p15:clr>
        </p15:guide>
        <p15:guide id="21" pos="5586" userDrawn="1">
          <p15:clr>
            <a:srgbClr val="F26B43"/>
          </p15:clr>
        </p15:guide>
        <p15:guide id="22" pos="5677" userDrawn="1">
          <p15:clr>
            <a:srgbClr val="F26B43"/>
          </p15:clr>
        </p15:guide>
        <p15:guide id="23" pos="6176" userDrawn="1">
          <p15:clr>
            <a:srgbClr val="F26B43"/>
          </p15:clr>
        </p15:guide>
        <p15:guide id="24" pos="6267" userDrawn="1">
          <p15:clr>
            <a:srgbClr val="F26B43"/>
          </p15:clr>
        </p15:guide>
        <p15:guide id="25" pos="6766" userDrawn="1">
          <p15:clr>
            <a:srgbClr val="F26B43"/>
          </p15:clr>
        </p15:guide>
        <p15:guide id="26" pos="6856" userDrawn="1">
          <p15:clr>
            <a:srgbClr val="F26B43"/>
          </p15:clr>
        </p15:guide>
        <p15:guide id="27" orient="horz" pos="1003" userDrawn="1">
          <p15:clr>
            <a:srgbClr val="F26B43"/>
          </p15:clr>
        </p15:guide>
        <p15:guide id="28" orient="horz" pos="3748" userDrawn="1">
          <p15:clr>
            <a:srgbClr val="F26B43"/>
          </p15:clr>
        </p15:guide>
        <p15:guide id="29" orient="horz" pos="686" userDrawn="1">
          <p15:clr>
            <a:srgbClr val="F26B43"/>
          </p15:clr>
        </p15:guide>
        <p15:guide id="30" orient="horz" pos="4156" userDrawn="1">
          <p15:clr>
            <a:srgbClr val="F26B43"/>
          </p15:clr>
        </p15:guide>
        <p15:guide id="31" orient="horz" pos="25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5446647-EF95-4665-8FE1-31FBC0242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291" y="6223818"/>
            <a:ext cx="11232284" cy="37383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GB" sz="1800" b="0" i="0" dirty="0">
                <a:effectLst/>
                <a:ea typeface="Helvetica Neue" panose="02000503000000020004" pitchFamily="2" charset="0"/>
                <a:cs typeface="Helvetica Neue" panose="02000503000000020004" pitchFamily="2" charset="0"/>
              </a:rPr>
              <a:t>2024/2025</a:t>
            </a:r>
            <a:endParaRPr lang="en-GB" sz="1800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0C226-C8F3-4DBE-969F-66B866BB70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241710"/>
            <a:ext cx="11232284" cy="3620215"/>
          </a:xfrm>
        </p:spPr>
        <p:txBody>
          <a:bodyPr anchor="t"/>
          <a:lstStyle/>
          <a:p>
            <a:r>
              <a:rPr lang="en-GB" sz="6000" dirty="0"/>
              <a:t>CTS Planning</a:t>
            </a:r>
            <a:br>
              <a:rPr lang="en-GB" sz="6000" dirty="0"/>
            </a:br>
            <a:r>
              <a:rPr lang="en-GB" sz="6000" dirty="0"/>
              <a:t>10 Dec 2024</a:t>
            </a:r>
            <a:endParaRPr lang="en-GB" sz="1800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B5CB27-CC94-603A-EBBE-35B1569FFDAC}"/>
              </a:ext>
            </a:extLst>
          </p:cNvPr>
          <p:cNvSpPr txBox="1"/>
          <p:nvPr/>
        </p:nvSpPr>
        <p:spPr>
          <a:xfrm>
            <a:off x="7517081" y="724395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035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F342C-635C-F419-D185-4C66ADA97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7581C-3194-1977-F99E-6CEF19C6E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2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813445-93DD-A46C-2BDD-FB90BD2F4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Design Cultures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3FFE01-8F9A-A0FE-2BA9-68F7697B6D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9E7473-E521-4124-521B-3CF3FA191076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9DAD94-445D-C0D8-361F-E5E2D6D08A05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567EB5-F450-8132-EB4A-A608DFDD0B49}"/>
              </a:ext>
            </a:extLst>
          </p:cNvPr>
          <p:cNvSpPr txBox="1"/>
          <p:nvPr/>
        </p:nvSpPr>
        <p:spPr>
          <a:xfrm>
            <a:off x="491287" y="1955888"/>
            <a:ext cx="946043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Outline: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Unit to be delivered in Block 2 2025/2026 academic year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20 credit unit running for 10 weeks with a submission in week 11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Replaces CTS2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Still delivered as a x-school unit with a degree of optionality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Springboard for final year CTS unit delivered within courses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9CA7DB-06DF-1C08-0AB5-E0CACD23CBBD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70195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64"/>
    </mc:Choice>
    <mc:Fallback xmlns="">
      <p:transition spd="slow" advTm="5366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37FBC-1B74-4AD3-1D3E-3DD195F5E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F9303-5118-E2E6-6B6E-93A86CDAB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3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95CDDA-AE68-FDB5-A22C-CBB3315F3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Design Cultures: Planning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539736-F4E1-7640-E83F-F20D52191C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AFCD33-7A9B-3C44-2E51-BFEAB282DB88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5FAF7A-B4E2-9E6C-F21A-97B4BD965502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4B4364-F7DF-12EC-F8D8-C2DADD8E337E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E9112D-F24D-1EA0-00B1-E246C838395A}"/>
              </a:ext>
            </a:extLst>
          </p:cNvPr>
          <p:cNvSpPr txBox="1"/>
          <p:nvPr/>
        </p:nvSpPr>
        <p:spPr>
          <a:xfrm>
            <a:off x="491287" y="1955888"/>
            <a:ext cx="8640837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>
                <a:solidFill>
                  <a:schemeClr val="accent4"/>
                </a:solidFill>
              </a:rPr>
              <a:t>Task 1: Review the unit outline provided.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What are your thoughts on the unit?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What is there?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What is missing?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r>
              <a:rPr lang="en-US" sz="2400" b="1" dirty="0"/>
              <a:t>Discuss in pairs for 15mins</a:t>
            </a:r>
          </a:p>
        </p:txBody>
      </p:sp>
    </p:spTree>
    <p:extLst>
      <p:ext uri="{BB962C8B-B14F-4D97-AF65-F5344CB8AC3E}">
        <p14:creationId xmlns:p14="http://schemas.microsoft.com/office/powerpoint/2010/main" val="4154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64"/>
    </mc:Choice>
    <mc:Fallback xmlns="">
      <p:transition spd="slow" advTm="5366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9F554-D87A-C763-A4CA-FF56C0242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853BD-6763-7A30-99BD-CE5723650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35FFDC-2411-5E83-A67E-7CB45777DD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How can we rethink CTS delivery?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6B0F84-17EB-B0C7-548F-BC6C08A8D3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7EA1C3-401B-DD83-4FD5-8D84DB130BCD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42B44D-1709-846C-40E6-E2D6009E9FC6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663BC5-8FE5-54FC-4976-89EC55B5DFA7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8B43AF-7666-35AB-C4CB-D0BF806FE74A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Interviews with graduates about CTS, what is their perception of it now they are in the industry/PG study and what do they find valuable about CTS. 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>
                <a:solidFill>
                  <a:schemeClr val="accent4"/>
                </a:solidFill>
              </a:rPr>
              <a:t>Key highlights: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Recognition of decolonization as a key aspect of CTS delivery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Graduates working as designers don’t value ‘writing’ but value the process of research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Recognition of the criticality that CTS brings in how they see the world and how this is crucial in an age of misinformation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History and theory essential in situating contemporary practice</a:t>
            </a:r>
          </a:p>
        </p:txBody>
      </p:sp>
    </p:spTree>
    <p:extLst>
      <p:ext uri="{BB962C8B-B14F-4D97-AF65-F5344CB8AC3E}">
        <p14:creationId xmlns:p14="http://schemas.microsoft.com/office/powerpoint/2010/main" val="124513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BC035-EEAA-6AC3-7F03-8079A245F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2266A-EA5D-D571-466F-79B5CF26A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5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F8FD15-193F-A8B3-64C3-167EAAF2F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How can we rethink CTS delivery?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7C2E385-60E9-D3F5-23C4-910E3FC9A3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BE461B-F47B-3AF7-0C2B-CFBC080AA9BA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4BDBB-5730-88FA-90FE-1A720C62062F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38627E-51EF-12C6-8531-CA9CD8EE0670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C95AB9-1715-65DD-C343-BDE420ABED4C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/>
              <a:t>NSS free text comments from 2022/2023 and 2023/2024 graduates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>
                <a:solidFill>
                  <a:schemeClr val="accent4"/>
                </a:solidFill>
              </a:rPr>
              <a:t>Key highlights: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Several calls for greater emphasis on history and theory in relation to practice, highlighting a gap between technical skills and cultural/historical knowledge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 err="1"/>
              <a:t>Organisational</a:t>
            </a:r>
            <a:r>
              <a:rPr lang="en-US" sz="2400" b="1" dirty="0"/>
              <a:t> issues remain a challenge</a:t>
            </a:r>
          </a:p>
        </p:txBody>
      </p:sp>
    </p:spTree>
    <p:extLst>
      <p:ext uri="{BB962C8B-B14F-4D97-AF65-F5344CB8AC3E}">
        <p14:creationId xmlns:p14="http://schemas.microsoft.com/office/powerpoint/2010/main" val="2642391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3E5B7-3C2C-A989-D4C1-F6FAA0C23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8C4A4-B4C7-12EE-C2F0-8323D3049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6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7F04B-3C0D-DA36-7C85-2ED66DC15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How can we rethink CTS delivery?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DE25F66-B5D3-45F1-3075-2CC1BABBA0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02F502-89DA-0D33-162F-5B543E45482C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46230-4DAE-9C0A-D5E0-BF0B7851680E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3315FB-9B4D-86D9-1FB9-BD8CBC470DB7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0DB0AA-DE99-A76D-2D3B-C6725869DF3B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>
                <a:solidFill>
                  <a:schemeClr val="accent4"/>
                </a:solidFill>
              </a:rPr>
              <a:t>Provocation 1 – Delivery model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A more radical model of delivery: allow students to fully ‘tailor’ their learning journey in year 2 through a kind of ’CTS festival of ideas’ that runs for the first 4 weeks of the unit. </a:t>
            </a:r>
          </a:p>
          <a:p>
            <a:pPr algn="l"/>
            <a:r>
              <a:rPr lang="en-US" sz="2400" b="1" dirty="0"/>
              <a:t>Breaking down the tutor-led model – students choose their activities and then join a smaller tutor group to debate/digest this knowledge and prepare for the final submission.</a:t>
            </a:r>
          </a:p>
        </p:txBody>
      </p:sp>
    </p:spTree>
    <p:extLst>
      <p:ext uri="{BB962C8B-B14F-4D97-AF65-F5344CB8AC3E}">
        <p14:creationId xmlns:p14="http://schemas.microsoft.com/office/powerpoint/2010/main" val="4221987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BF4B7-C8FB-ABFC-3728-FD5D192DB1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D301D-EDA7-41E6-98BB-CAC6E54CC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7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46094B-2211-9859-6C46-76BB3C3B3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How can we rethink CTS delivery?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CF796C-38EA-18D3-94A8-BAA16598CB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544C7B-AADF-A744-C63B-5DDF9352F82A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BBD845-C69A-63CA-405A-F02165548524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90B5DF-9259-93EC-4AE7-D5B063AD11FD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DB6074-3B27-C334-3F4A-C64A7B9B3B25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>
                <a:solidFill>
                  <a:schemeClr val="accent4"/>
                </a:solidFill>
              </a:rPr>
              <a:t>Provocation 2 – Assessment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How can we rethink the 2000-word essay in that context? Is there a different way that students can evidence their learning and knowledge of Design Cultures? Can we embed an understanding that writing is a tool, and not the final outcome? </a:t>
            </a:r>
          </a:p>
          <a:p>
            <a:pPr algn="l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09153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4C4B6-D105-C7F0-D1D2-437A8A5C3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1A39E-9D1C-093F-E06A-6616B79A9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8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D1FED6-31B4-0540-F1BA-3CC7329D8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What might Design Cultures look like?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9FAC9F-4D73-E33B-3068-627C6A506C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1BA84E-1B90-AA37-0623-2C1308925431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681607-D92B-35FB-BDF6-003D965AD499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1E4BCE-545E-DAD1-9CDC-B04E65C94A9D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67BD05-3400-01EB-D3FC-76464EF4F184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>
                <a:solidFill>
                  <a:schemeClr val="accent4"/>
                </a:solidFill>
              </a:rPr>
              <a:t>Task 2: Design Cultures ideas generation.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What might a more student-</a:t>
            </a:r>
            <a:r>
              <a:rPr lang="en-US" sz="2400" b="1" dirty="0" err="1"/>
              <a:t>centred</a:t>
            </a:r>
            <a:r>
              <a:rPr lang="en-US" sz="2400" b="1" dirty="0"/>
              <a:t> delivery of Design Cultures look like?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Consider what you might want to do for the unit in terms of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A) content/themes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B) model of delivery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C) final assessment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r>
              <a:rPr lang="en-US" sz="2400" b="1" dirty="0"/>
              <a:t>Discuss in pairs for 20mins</a:t>
            </a:r>
          </a:p>
        </p:txBody>
      </p:sp>
    </p:spTree>
    <p:extLst>
      <p:ext uri="{BB962C8B-B14F-4D97-AF65-F5344CB8AC3E}">
        <p14:creationId xmlns:p14="http://schemas.microsoft.com/office/powerpoint/2010/main" val="2343945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AD2273-0FBA-27A6-A144-51ECBFBCE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ECF9C-4649-1D1E-C0DE-34F61D8FB0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CC19541-5F6E-2C4C-BF21-196C1C8E2E31}" type="slidenum">
              <a:rPr lang="en-GB" smtClean="0"/>
              <a:pPr/>
              <a:t>9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18551D-F308-C310-E274-7180EB415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286" y="871585"/>
            <a:ext cx="11232000" cy="720000"/>
          </a:xfrm>
        </p:spPr>
        <p:txBody>
          <a:bodyPr anchor="t"/>
          <a:lstStyle/>
          <a:p>
            <a:r>
              <a:rPr lang="en-US" dirty="0"/>
              <a:t>Discussion and Next Steps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1A98273-A697-52E3-806B-FD8DDFBC76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289" y="226294"/>
            <a:ext cx="11233150" cy="280988"/>
          </a:xfrm>
        </p:spPr>
        <p:txBody>
          <a:bodyPr/>
          <a:lstStyle/>
          <a:p>
            <a:r>
              <a:rPr lang="en-US" dirty="0"/>
              <a:t>2024/2025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5AEAA2-8197-4C29-53D2-B76ACB8B3DFC}"/>
              </a:ext>
            </a:extLst>
          </p:cNvPr>
          <p:cNvSpPr txBox="1"/>
          <p:nvPr/>
        </p:nvSpPr>
        <p:spPr>
          <a:xfrm>
            <a:off x="770709" y="636161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17EFD6-2DC5-CB85-3997-5D33CCB30046}"/>
              </a:ext>
            </a:extLst>
          </p:cNvPr>
          <p:cNvSpPr txBox="1"/>
          <p:nvPr/>
        </p:nvSpPr>
        <p:spPr>
          <a:xfrm>
            <a:off x="770709" y="6453051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B19EAD-5D30-470F-2D5A-9B21C3FE388B}"/>
              </a:ext>
            </a:extLst>
          </p:cNvPr>
          <p:cNvSpPr txBox="1"/>
          <p:nvPr/>
        </p:nvSpPr>
        <p:spPr>
          <a:xfrm>
            <a:off x="3263705" y="1111348"/>
            <a:ext cx="0" cy="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noAutofit/>
          </a:bodyPr>
          <a:lstStyle/>
          <a:p>
            <a:pPr algn="l"/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B86C8D-311B-1147-B45A-A8CA2AF847C1}"/>
              </a:ext>
            </a:extLst>
          </p:cNvPr>
          <p:cNvSpPr txBox="1"/>
          <p:nvPr/>
        </p:nvSpPr>
        <p:spPr>
          <a:xfrm>
            <a:off x="491287" y="1656455"/>
            <a:ext cx="10130993" cy="355072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US" sz="2400" b="1" dirty="0">
                <a:solidFill>
                  <a:schemeClr val="accent4"/>
                </a:solidFill>
              </a:rPr>
              <a:t>Task 3: Padlet.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Add your ideas on the shared Padlet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A) content/themes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B) model of delivery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1" dirty="0"/>
              <a:t>C) final assessment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/>
            <a:r>
              <a:rPr lang="en-US" sz="2400" b="1" dirty="0"/>
              <a:t>We will pick-up the discussion in the Spring term (before the break) and </a:t>
            </a:r>
            <a:r>
              <a:rPr lang="en-US" sz="2400" b="1" dirty="0" err="1"/>
              <a:t>finalise</a:t>
            </a:r>
            <a:r>
              <a:rPr lang="en-US" sz="2400" b="1" dirty="0"/>
              <a:t> planning in the </a:t>
            </a:r>
            <a:r>
              <a:rPr lang="en-US" sz="2400" b="1"/>
              <a:t>Summer term.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8190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664"/>
    </mc:Choice>
    <mc:Fallback>
      <p:transition spd="slow" advTm="53664"/>
    </mc:Fallback>
  </mc:AlternateContent>
</p:sld>
</file>

<file path=ppt/theme/theme1.xml><?xml version="1.0" encoding="utf-8"?>
<a:theme xmlns:a="http://schemas.openxmlformats.org/drawingml/2006/main" name="UAL Theme">
  <a:themeElements>
    <a:clrScheme name="UAL">
      <a:dk1>
        <a:srgbClr val="000000"/>
      </a:dk1>
      <a:lt1>
        <a:srgbClr val="FFFFFF"/>
      </a:lt1>
      <a:dk2>
        <a:srgbClr val="FFD022"/>
      </a:dk2>
      <a:lt2>
        <a:srgbClr val="E71657"/>
      </a:lt2>
      <a:accent1>
        <a:srgbClr val="FF8500"/>
      </a:accent1>
      <a:accent2>
        <a:srgbClr val="9E65FB"/>
      </a:accent2>
      <a:accent3>
        <a:srgbClr val="20BCFF"/>
      </a:accent3>
      <a:accent4>
        <a:srgbClr val="1F4EDC"/>
      </a:accent4>
      <a:accent5>
        <a:srgbClr val="00C73E"/>
      </a:accent5>
      <a:accent6>
        <a:srgbClr val="19A3A3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230124B-D880-7C41-A147-74B3D6EA1CF4}" vid="{A24E3A0F-DB6B-CD41-8E1F-BD30E9A71E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F6CB0C6BD15C4FAFF518BBAF9357FC" ma:contentTypeVersion="13" ma:contentTypeDescription="Create a new document." ma:contentTypeScope="" ma:versionID="b320071e88d655d3b97a7f529e23f152">
  <xsd:schema xmlns:xsd="http://www.w3.org/2001/XMLSchema" xmlns:xs="http://www.w3.org/2001/XMLSchema" xmlns:p="http://schemas.microsoft.com/office/2006/metadata/properties" xmlns:ns2="21cba39e-9caf-4b11-af5e-5bb5c4499d3a" xmlns:ns3="b203501d-21af-467e-9691-55bc0decb9c3" targetNamespace="http://schemas.microsoft.com/office/2006/metadata/properties" ma:root="true" ma:fieldsID="0061f3b4ded9106bd7d02574b22845c3" ns2:_="" ns3:_="">
    <xsd:import namespace="21cba39e-9caf-4b11-af5e-5bb5c4499d3a"/>
    <xsd:import namespace="b203501d-21af-467e-9691-55bc0decb9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ba39e-9caf-4b11-af5e-5bb5c4499d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a4177f9-52a5-4023-b952-3a64f72acb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3501d-21af-467e-9691-55bc0decb9c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db063eb-baf0-4b2b-afa5-c290e17058c0}" ma:internalName="TaxCatchAll" ma:showField="CatchAllData" ma:web="b203501d-21af-467e-9691-55bc0decb9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cba39e-9caf-4b11-af5e-5bb5c4499d3a">
      <Terms xmlns="http://schemas.microsoft.com/office/infopath/2007/PartnerControls"/>
    </lcf76f155ced4ddcb4097134ff3c332f>
    <TaxCatchAll xmlns="b203501d-21af-467e-9691-55bc0decb9c3" xsi:nil="true"/>
    <SharedWithUsers xmlns="b203501d-21af-467e-9691-55bc0decb9c3">
      <UserInfo>
        <DisplayName>Robert Adungo</DisplayName>
        <AccountId>266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80C1C51-4836-4B11-8FD1-4D29A8878F58}">
  <ds:schemaRefs>
    <ds:schemaRef ds:uri="21cba39e-9caf-4b11-af5e-5bb5c4499d3a"/>
    <ds:schemaRef ds:uri="b203501d-21af-467e-9691-55bc0decb9c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FC71C0E-110D-4433-9233-B4A830CD2E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CC1B31-D58A-42AB-ACFB-73C812453F9F}">
  <ds:schemaRefs>
    <ds:schemaRef ds:uri="http://purl.org/dc/elements/1.1/"/>
    <ds:schemaRef ds:uri="http://purl.org/dc/dcmitype/"/>
    <ds:schemaRef ds:uri="21cba39e-9caf-4b11-af5e-5bb5c4499d3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203501d-21af-467e-9691-55bc0decb9c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UAL Theme</Template>
  <TotalTime>22897</TotalTime>
  <Words>509</Words>
  <Application>Microsoft Macintosh PowerPoint</Application>
  <PresentationFormat>Widescreen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Wingdings 2</vt:lpstr>
      <vt:lpstr>UAL Theme</vt:lpstr>
      <vt:lpstr>CTS Planning 10 Dec 2024</vt:lpstr>
      <vt:lpstr>Design Cultures</vt:lpstr>
      <vt:lpstr>Design Cultures: Planning </vt:lpstr>
      <vt:lpstr>How can we rethink CTS delivery? </vt:lpstr>
      <vt:lpstr>How can we rethink CTS delivery? </vt:lpstr>
      <vt:lpstr>How can we rethink CTS delivery? </vt:lpstr>
      <vt:lpstr>How can we rethink CTS delivery? </vt:lpstr>
      <vt:lpstr>What might Design Cultures look like?</vt:lpstr>
      <vt:lpstr>Discussion and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CTS1 Time Mnemonic Design   </dc:title>
  <dc:creator>Caitlin Shepherd</dc:creator>
  <cp:lastModifiedBy>Rujana Rebernjak</cp:lastModifiedBy>
  <cp:revision>57</cp:revision>
  <dcterms:created xsi:type="dcterms:W3CDTF">2023-01-18T10:59:05Z</dcterms:created>
  <dcterms:modified xsi:type="dcterms:W3CDTF">2025-01-14T22:08:29Z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0x010100E9F6CB0C6BD15C4FAFF518BBAF9357FC</vt:lpwstr>
  </property>
  <property fmtid="{D5CDD505-2E9C-101B-9397-08002B2CF9AE}" pid="3" name="MediaServiceImageTags">
    <vt:lpwstr/>
  </property>
</Properties>
</file>